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galloway2715@gmail.com" initials="m" lastIdx="1" clrIdx="0">
    <p:extLst>
      <p:ext uri="{19B8F6BF-5375-455C-9EA6-DF929625EA0E}">
        <p15:presenceInfo xmlns:p15="http://schemas.microsoft.com/office/powerpoint/2012/main" userId="dc0b1c28089faa8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0EF1CF5-368D-B8BB-7E3B-EE8B8FDF22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F04ED0-0209-DB8C-4E70-9B633F6923C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2/12/2023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D00BD-F43C-7B06-B247-218F5C88E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F84DAC-9BE4-E217-03A7-7807DE1977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A81C7BFE-EAEA-499D-80D0-4E14B7C06DC1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116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2/12/2023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40A57386-7DD6-4794-BDEF-876D65BD3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1879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173288"/>
            <a:ext cx="4954588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4953000" cy="1868488"/>
          </a:xfrm>
        </p:spPr>
        <p:txBody>
          <a:bodyPr/>
          <a:lstStyle>
            <a:lvl1pPr marL="0" indent="0">
              <a:buFontTx/>
              <a:buNone/>
              <a:defRPr sz="2800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DA563260-2A5A-432F-9E43-F6223BC0A00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3E54103-B6B6-48CD-8BAE-EDC3F8D63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563260-2A5A-432F-9E43-F6223BC0A00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54103-B6B6-48CD-8BAE-EDC3F8D63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0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7145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4" y="381000"/>
            <a:ext cx="4992687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563260-2A5A-432F-9E43-F6223BC0A00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54103-B6B6-48CD-8BAE-EDC3F8D63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3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563260-2A5A-432F-9E43-F6223BC0A00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54103-B6B6-48CD-8BAE-EDC3F8D63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0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563260-2A5A-432F-9E43-F6223BC0A00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54103-B6B6-48CD-8BAE-EDC3F8D63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4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563260-2A5A-432F-9E43-F6223BC0A00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54103-B6B6-48CD-8BAE-EDC3F8D63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1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563260-2A5A-432F-9E43-F6223BC0A00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54103-B6B6-48CD-8BAE-EDC3F8D63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7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563260-2A5A-432F-9E43-F6223BC0A00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54103-B6B6-48CD-8BAE-EDC3F8D63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7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563260-2A5A-432F-9E43-F6223BC0A00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54103-B6B6-48CD-8BAE-EDC3F8D63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91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563260-2A5A-432F-9E43-F6223BC0A00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54103-B6B6-48CD-8BAE-EDC3F8D63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7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563260-2A5A-432F-9E43-F6223BC0A00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54103-B6B6-48CD-8BAE-EDC3F8D63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2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4" y="381000"/>
            <a:ext cx="68595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676400"/>
            <a:ext cx="6858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326188"/>
            <a:ext cx="19050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/>
            </a:lvl1pPr>
          </a:lstStyle>
          <a:p>
            <a:fld id="{DA563260-2A5A-432F-9E43-F6223BC0A00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324602"/>
            <a:ext cx="28956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/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0200" y="6324602"/>
            <a:ext cx="19050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1"/>
            </a:lvl1pPr>
          </a:lstStyle>
          <a:p>
            <a:fld id="{D3E54103-B6B6-48CD-8BAE-EDC3F8D63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2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97342-B07B-3819-609B-E9A606BF595D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1828799" y="2683960"/>
            <a:ext cx="7093819" cy="708528"/>
          </a:xfrm>
        </p:spPr>
        <p:txBody>
          <a:bodyPr>
            <a:spAutoFit/>
          </a:bodyPr>
          <a:lstStyle/>
          <a:p>
            <a:r>
              <a:rPr lang="en-US" dirty="0"/>
              <a:t>Barnabas, Son Of Exhortation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4EF893-AE05-A7A4-6D76-0EB75508CFB9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1828800" y="3429000"/>
            <a:ext cx="4953000" cy="523862"/>
          </a:xfrm>
        </p:spPr>
        <p:txBody>
          <a:bodyPr>
            <a:spAutoFit/>
          </a:bodyPr>
          <a:lstStyle/>
          <a:p>
            <a:r>
              <a:rPr lang="en-US" dirty="0"/>
              <a:t>Acts 11:19-26 </a:t>
            </a:r>
          </a:p>
        </p:txBody>
      </p:sp>
    </p:spTree>
    <p:extLst>
      <p:ext uri="{BB962C8B-B14F-4D97-AF65-F5344CB8AC3E}">
        <p14:creationId xmlns:p14="http://schemas.microsoft.com/office/powerpoint/2010/main" val="425025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E1A4-1DE9-77ED-B602-2FADEF664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206" y="357858"/>
            <a:ext cx="6859587" cy="585418"/>
          </a:xfrm>
        </p:spPr>
        <p:txBody>
          <a:bodyPr>
            <a:spAutoFit/>
          </a:bodyPr>
          <a:lstStyle/>
          <a:p>
            <a:r>
              <a:rPr lang="en-US" dirty="0"/>
              <a:t>Barnabas, Son Of Exhortation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7EB50-4BB3-8AE6-20A0-17DDECDC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1" y="1479717"/>
            <a:ext cx="8927183" cy="5186677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What was it about Barnabas that made him such a source of comfort and encouragement to his brethren?</a:t>
            </a:r>
          </a:p>
          <a:p>
            <a:pPr marL="0" indent="0">
              <a:spcBef>
                <a:spcPts val="0"/>
              </a:spcBef>
              <a:buNone/>
            </a:pPr>
            <a:endParaRPr lang="en-US" sz="25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500" b="1" u="sng" dirty="0"/>
              <a:t>Barnabas Taught Others</a:t>
            </a:r>
            <a:r>
              <a:rPr lang="en-US" sz="2500" b="1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b="1" dirty="0">
                <a:solidFill>
                  <a:srgbClr val="FF0000"/>
                </a:solidFill>
              </a:rPr>
              <a:t>He Exhorted People With The Word Of God. Acts 13:5-12; 15:35.</a:t>
            </a:r>
          </a:p>
          <a:p>
            <a:pPr lvl="1">
              <a:spcBef>
                <a:spcPts val="0"/>
              </a:spcBef>
            </a:pPr>
            <a:r>
              <a:rPr lang="en-US" sz="2500" dirty="0"/>
              <a:t>Strength of our exhorting must be our message! 2 Timothy 4:2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b="1" dirty="0">
                <a:solidFill>
                  <a:srgbClr val="FF0000"/>
                </a:solidFill>
              </a:rPr>
              <a:t>How He Used The Word Of God To Exhort: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500" dirty="0"/>
              <a:t>Grounded new saints. Acts 11:22ff; 13:43.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500" dirty="0"/>
              <a:t>With boldness. Acts 13:46.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500" dirty="0"/>
              <a:t>With persistence. Acts 13:50-51.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500" dirty="0"/>
              <a:t>Defense of the truth. Acts 15:1-2.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500" dirty="0"/>
              <a:t>What a good pattern for us to follow!</a:t>
            </a:r>
          </a:p>
        </p:txBody>
      </p:sp>
    </p:spTree>
    <p:extLst>
      <p:ext uri="{BB962C8B-B14F-4D97-AF65-F5344CB8AC3E}">
        <p14:creationId xmlns:p14="http://schemas.microsoft.com/office/powerpoint/2010/main" val="11821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E1A4-1DE9-77ED-B602-2FADEF664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206" y="357858"/>
            <a:ext cx="6859587" cy="585418"/>
          </a:xfrm>
        </p:spPr>
        <p:txBody>
          <a:bodyPr>
            <a:spAutoFit/>
          </a:bodyPr>
          <a:lstStyle/>
          <a:p>
            <a:r>
              <a:rPr lang="en-US" dirty="0"/>
              <a:t>Barnabas, Son Of Consolation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7EB50-4BB3-8AE6-20A0-17DDECDC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68" y="1357162"/>
            <a:ext cx="8633861" cy="438953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Conclusion:</a:t>
            </a:r>
          </a:p>
          <a:p>
            <a:pPr marL="514350" indent="-514350">
              <a:buAutoNum type="arabicPeriod"/>
            </a:pPr>
            <a:r>
              <a:rPr lang="en-US" sz="3200" dirty="0"/>
              <a:t>Encouragement, comfort and persuasion.</a:t>
            </a:r>
          </a:p>
          <a:p>
            <a:pPr marL="400050" lvl="1" indent="0">
              <a:buNone/>
            </a:pPr>
            <a:r>
              <a:rPr lang="en-US" sz="3200" dirty="0"/>
              <a:t>– These are the hallmarks of consolation.</a:t>
            </a:r>
          </a:p>
          <a:p>
            <a:pPr marL="0" indent="0">
              <a:buNone/>
            </a:pPr>
            <a:r>
              <a:rPr lang="en-US" sz="3200" dirty="0"/>
              <a:t>2. He gave these to others through his </a:t>
            </a:r>
            <a:br>
              <a:rPr lang="en-US" sz="3200" dirty="0"/>
            </a:br>
            <a:r>
              <a:rPr lang="en-US" sz="3200" b="1" dirty="0">
                <a:solidFill>
                  <a:srgbClr val="FF0000"/>
                </a:solidFill>
              </a:rPr>
              <a:t>mature faith</a:t>
            </a:r>
            <a:r>
              <a:rPr lang="en-US" sz="3200" dirty="0"/>
              <a:t>, his </a:t>
            </a:r>
            <a:r>
              <a:rPr lang="en-US" sz="3200" b="1" dirty="0">
                <a:solidFill>
                  <a:srgbClr val="FF0000"/>
                </a:solidFill>
              </a:rPr>
              <a:t>examples</a:t>
            </a:r>
            <a:r>
              <a:rPr lang="en-US" sz="3200" dirty="0"/>
              <a:t>, and by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teaching</a:t>
            </a:r>
            <a:r>
              <a:rPr lang="en-US" sz="3200" b="1" dirty="0"/>
              <a:t> </a:t>
            </a:r>
            <a:r>
              <a:rPr lang="en-US" sz="3200" dirty="0"/>
              <a:t>the gospel to others.</a:t>
            </a:r>
          </a:p>
          <a:p>
            <a:pPr marL="0" indent="0">
              <a:buNone/>
            </a:pPr>
            <a:r>
              <a:rPr lang="en-US" sz="3200" dirty="0"/>
              <a:t>3. When these qualities are put into our lives, we will also be </a:t>
            </a:r>
            <a:r>
              <a:rPr lang="en-US" sz="3200" i="1" dirty="0"/>
              <a:t>“sons of consolation.”</a:t>
            </a:r>
          </a:p>
        </p:txBody>
      </p:sp>
    </p:spTree>
    <p:extLst>
      <p:ext uri="{BB962C8B-B14F-4D97-AF65-F5344CB8AC3E}">
        <p14:creationId xmlns:p14="http://schemas.microsoft.com/office/powerpoint/2010/main" val="347758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E1A4-1DE9-77ED-B602-2FADEF664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206" y="357858"/>
            <a:ext cx="6859587" cy="585418"/>
          </a:xfrm>
        </p:spPr>
        <p:txBody>
          <a:bodyPr>
            <a:spAutoFit/>
          </a:bodyPr>
          <a:lstStyle/>
          <a:p>
            <a:r>
              <a:rPr lang="en-US" dirty="0"/>
              <a:t>Barnabas, Son Of Exhortation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7EB50-4BB3-8AE6-20A0-17DDECDC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68" y="1300599"/>
            <a:ext cx="8633861" cy="523899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Who Was Barnabas?</a:t>
            </a:r>
          </a:p>
          <a:p>
            <a:pPr marL="0" indent="0">
              <a:buNone/>
            </a:pPr>
            <a:r>
              <a:rPr lang="en-US" sz="2800" dirty="0"/>
              <a:t>Acts 11:19-26 – Barnabas was a “good man” – Impressive!</a:t>
            </a:r>
          </a:p>
          <a:p>
            <a:pPr marL="0" indent="0">
              <a:buNone/>
            </a:pPr>
            <a:r>
              <a:rPr lang="en-US" sz="2800" dirty="0"/>
              <a:t>Acts 4:36 – “Son of consolation” </a:t>
            </a:r>
            <a:r>
              <a:rPr lang="en-US" sz="2800" i="1" dirty="0" err="1"/>
              <a:t>paraklesis</a:t>
            </a:r>
            <a:r>
              <a:rPr lang="en-US" sz="2800" dirty="0"/>
              <a:t> (consolation, KJV; encouragement, NKJV).</a:t>
            </a:r>
          </a:p>
          <a:p>
            <a:r>
              <a:rPr lang="en-US" sz="2800" dirty="0"/>
              <a:t>Definition: “A calling near, summons … imploration, exhortation, admonition, encouragement … consolation, comfort, solace … that which affords comfort or refreshment … persuasive discourse … instructive … powerful hortatory discourse” </a:t>
            </a:r>
            <a:r>
              <a:rPr lang="en-US" sz="2000" dirty="0"/>
              <a:t>(Thayer).</a:t>
            </a:r>
          </a:p>
          <a:p>
            <a:r>
              <a:rPr lang="en-US" sz="2800" dirty="0"/>
              <a:t>Of Barnabas: “a man gifted in teaching, admonishing, consoling” </a:t>
            </a:r>
            <a:r>
              <a:rPr lang="en-US" sz="2000" dirty="0"/>
              <a:t>(Thayer).</a:t>
            </a:r>
          </a:p>
        </p:txBody>
      </p:sp>
    </p:spTree>
    <p:extLst>
      <p:ext uri="{BB962C8B-B14F-4D97-AF65-F5344CB8AC3E}">
        <p14:creationId xmlns:p14="http://schemas.microsoft.com/office/powerpoint/2010/main" val="304810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E1A4-1DE9-77ED-B602-2FADEF664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206" y="357858"/>
            <a:ext cx="6859587" cy="585418"/>
          </a:xfrm>
        </p:spPr>
        <p:txBody>
          <a:bodyPr>
            <a:spAutoFit/>
          </a:bodyPr>
          <a:lstStyle/>
          <a:p>
            <a:r>
              <a:rPr lang="en-US" dirty="0"/>
              <a:t>Barnabas, Son Of Exhortation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7EB50-4BB3-8AE6-20A0-17DDECDC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84" y="1357162"/>
            <a:ext cx="8813515" cy="4475713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Who Was Barnabas?</a:t>
            </a:r>
            <a:endParaRPr lang="en-US" sz="3200" b="1" dirty="0"/>
          </a:p>
          <a:p>
            <a:r>
              <a:rPr lang="en-US" sz="2800" dirty="0"/>
              <a:t>Important ideas in “consolation” (KJV) include:</a:t>
            </a:r>
          </a:p>
          <a:p>
            <a:pPr lvl="1" indent="-342900"/>
            <a:r>
              <a:rPr lang="en-US" sz="2800" dirty="0"/>
              <a:t>Exhortation – (encouragement). Hebrews 6:18</a:t>
            </a:r>
          </a:p>
          <a:p>
            <a:pPr lvl="1" indent="-342900"/>
            <a:r>
              <a:rPr lang="en-US" sz="2800" dirty="0"/>
              <a:t>Comfort – Alleviation of grief; Cheering and supporting influence. 2 Corinthians 1:6-7</a:t>
            </a:r>
          </a:p>
          <a:p>
            <a:pPr lvl="1" indent="-342900"/>
            <a:r>
              <a:rPr lang="en-US" sz="2800" dirty="0"/>
              <a:t>Persuasive discourse. Acts 13:15</a:t>
            </a:r>
          </a:p>
          <a:p>
            <a:pPr marL="400050" lvl="1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</a:rPr>
              <a:t>What was it about Barnabas that made him such a source of comfort and encouragement to his brethren?</a:t>
            </a:r>
          </a:p>
        </p:txBody>
      </p:sp>
    </p:spTree>
    <p:extLst>
      <p:ext uri="{BB962C8B-B14F-4D97-AF65-F5344CB8AC3E}">
        <p14:creationId xmlns:p14="http://schemas.microsoft.com/office/powerpoint/2010/main" val="37802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E1A4-1DE9-77ED-B602-2FADEF664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206" y="357858"/>
            <a:ext cx="6859587" cy="585418"/>
          </a:xfrm>
        </p:spPr>
        <p:txBody>
          <a:bodyPr>
            <a:spAutoFit/>
          </a:bodyPr>
          <a:lstStyle/>
          <a:p>
            <a:r>
              <a:rPr lang="en-US" dirty="0"/>
              <a:t>Barnabas, Son Of Exhortation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7EB50-4BB3-8AE6-20A0-17DDECDC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68" y="1357162"/>
            <a:ext cx="8633861" cy="448802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What was it about Barnabas that made him such a source of comfort and encouragement to his brethren?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u="sng" dirty="0"/>
              <a:t>Barnabas Was Spiritually Mature. Galatians 6:1</a:t>
            </a:r>
          </a:p>
          <a:p>
            <a:pPr marL="857250" lvl="1" indent="-457200"/>
            <a:r>
              <a:rPr lang="en-US" sz="2800" dirty="0"/>
              <a:t>He Was Full Of The Holy Spirit. Acts 11:24;</a:t>
            </a:r>
            <a:br>
              <a:rPr lang="en-US" sz="2800" dirty="0"/>
            </a:br>
            <a:r>
              <a:rPr lang="en-US" sz="2800" dirty="0"/>
              <a:t>cf. Ephesians 5:18.</a:t>
            </a:r>
          </a:p>
          <a:p>
            <a:pPr marL="857250" lvl="1" indent="-457200"/>
            <a:r>
              <a:rPr lang="en-US" sz="2800" dirty="0"/>
              <a:t>Non-miraculous. cf. Luke 1:15 (cf. John 10:41)</a:t>
            </a:r>
          </a:p>
          <a:p>
            <a:pPr marL="857250" lvl="1" indent="-457200"/>
            <a:r>
              <a:rPr lang="en-US" sz="2800" dirty="0"/>
              <a:t>Led by the Spirit. Galatians 5:16, 18</a:t>
            </a:r>
          </a:p>
          <a:p>
            <a:pPr marL="857250" lvl="1" indent="-457200"/>
            <a:r>
              <a:rPr lang="en-US" sz="2800" dirty="0"/>
              <a:t>Fruit of the Spirit. Galatians 5:22-25</a:t>
            </a:r>
          </a:p>
          <a:p>
            <a:pPr marL="857250" lvl="1" indent="-457200"/>
            <a:r>
              <a:rPr lang="en-US" sz="2800" dirty="0"/>
              <a:t>cf. Acts 6:3 – See wisdom and reputation.</a:t>
            </a:r>
          </a:p>
        </p:txBody>
      </p:sp>
    </p:spTree>
    <p:extLst>
      <p:ext uri="{BB962C8B-B14F-4D97-AF65-F5344CB8AC3E}">
        <p14:creationId xmlns:p14="http://schemas.microsoft.com/office/powerpoint/2010/main" val="423491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E1A4-1DE9-77ED-B602-2FADEF664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206" y="357858"/>
            <a:ext cx="6859587" cy="585418"/>
          </a:xfrm>
        </p:spPr>
        <p:txBody>
          <a:bodyPr>
            <a:spAutoFit/>
          </a:bodyPr>
          <a:lstStyle/>
          <a:p>
            <a:r>
              <a:rPr lang="en-US" dirty="0"/>
              <a:t>Barnabas, Son Of Exhortation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7EB50-4BB3-8AE6-20A0-17DDECDC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68" y="1357162"/>
            <a:ext cx="8633861" cy="413100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What was it about Barnabas that made him such a source of comfort and encouragement to his brethren?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u="sng" dirty="0"/>
              <a:t>Barnabas Was Full Of Faith</a:t>
            </a:r>
            <a:r>
              <a:rPr lang="en-US" sz="3200" b="1" dirty="0"/>
              <a:t>. Acts 11:24</a:t>
            </a:r>
          </a:p>
          <a:p>
            <a:pPr lvl="1"/>
            <a:r>
              <a:rPr lang="en-US" sz="3000" dirty="0"/>
              <a:t>Believed in what he was doing! Hebrews 11:6</a:t>
            </a:r>
          </a:p>
          <a:p>
            <a:pPr lvl="1"/>
            <a:r>
              <a:rPr lang="en-US" sz="3000" dirty="0"/>
              <a:t>His faith influenced others! Acts 11:24</a:t>
            </a:r>
          </a:p>
          <a:p>
            <a:pPr lvl="1"/>
            <a:r>
              <a:rPr lang="en-US" sz="3000" dirty="0"/>
              <a:t>Those with stronger faith bear responsibility to strengthen the weak. Romans 15:1-3; </a:t>
            </a:r>
            <a:br>
              <a:rPr lang="en-US" sz="3000" dirty="0"/>
            </a:br>
            <a:r>
              <a:rPr lang="en-US" sz="3000" dirty="0"/>
              <a:t>1 Thessalonians 5:14.</a:t>
            </a:r>
          </a:p>
        </p:txBody>
      </p:sp>
    </p:spTree>
    <p:extLst>
      <p:ext uri="{BB962C8B-B14F-4D97-AF65-F5344CB8AC3E}">
        <p14:creationId xmlns:p14="http://schemas.microsoft.com/office/powerpoint/2010/main" val="186632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E1A4-1DE9-77ED-B602-2FADEF664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206" y="357858"/>
            <a:ext cx="6859587" cy="585418"/>
          </a:xfrm>
        </p:spPr>
        <p:txBody>
          <a:bodyPr>
            <a:spAutoFit/>
          </a:bodyPr>
          <a:lstStyle/>
          <a:p>
            <a:r>
              <a:rPr lang="en-US" dirty="0"/>
              <a:t>Barnabas, Son Of Exhortation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7EB50-4BB3-8AE6-20A0-17DDECDC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90" y="1357162"/>
            <a:ext cx="8888932" cy="459266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What was it about Barnabas that made him such a source of comfort and encouragement to his brethren?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 </a:t>
            </a:r>
            <a:r>
              <a:rPr lang="en-US" sz="3200" b="1" u="sng" dirty="0"/>
              <a:t>Barnabas Set Many Godly Examples</a:t>
            </a:r>
            <a:r>
              <a:rPr lang="en-US" sz="3200" b="1" dirty="0"/>
              <a:t>.</a:t>
            </a:r>
          </a:p>
          <a:p>
            <a:pPr marL="400050" lvl="1" indent="0">
              <a:buNone/>
            </a:pPr>
            <a:r>
              <a:rPr lang="en-US" sz="3000" b="1" dirty="0">
                <a:solidFill>
                  <a:srgbClr val="FF0000"/>
                </a:solidFill>
              </a:rPr>
              <a:t>An Example In Giving:</a:t>
            </a:r>
          </a:p>
          <a:p>
            <a:pPr marL="857250" lvl="1" indent="-457200"/>
            <a:r>
              <a:rPr lang="en-US" sz="3000" dirty="0"/>
              <a:t>Of his possessions. Acts 4:36-37. (cf. Our giving</a:t>
            </a:r>
            <a:br>
              <a:rPr lang="en-US" sz="3000" dirty="0"/>
            </a:br>
            <a:r>
              <a:rPr lang="en-US" sz="3000" dirty="0"/>
              <a:t>2 Corinthians 9:6-8).</a:t>
            </a:r>
          </a:p>
          <a:p>
            <a:pPr marL="857250" lvl="1" indent="-457200"/>
            <a:r>
              <a:rPr lang="en-US" sz="3000" dirty="0"/>
              <a:t>Of his time/energy. Acts 11:22, 26; Acts 13-14;</a:t>
            </a:r>
            <a:br>
              <a:rPr lang="en-US" sz="3000" dirty="0"/>
            </a:br>
            <a:r>
              <a:rPr lang="en-US" sz="3000" dirty="0"/>
              <a:t>(1 Corinthians 9:6; cf. Use of ours!</a:t>
            </a:r>
            <a:br>
              <a:rPr lang="en-US" sz="3000" dirty="0"/>
            </a:br>
            <a:r>
              <a:rPr lang="en-US" sz="3000" dirty="0"/>
              <a:t>Ephesians 5:15ff).</a:t>
            </a:r>
          </a:p>
        </p:txBody>
      </p:sp>
    </p:spTree>
    <p:extLst>
      <p:ext uri="{BB962C8B-B14F-4D97-AF65-F5344CB8AC3E}">
        <p14:creationId xmlns:p14="http://schemas.microsoft.com/office/powerpoint/2010/main" val="209821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E1A4-1DE9-77ED-B602-2FADEF664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206" y="357858"/>
            <a:ext cx="6859587" cy="585418"/>
          </a:xfrm>
        </p:spPr>
        <p:txBody>
          <a:bodyPr>
            <a:spAutoFit/>
          </a:bodyPr>
          <a:lstStyle/>
          <a:p>
            <a:r>
              <a:rPr lang="en-US" dirty="0"/>
              <a:t>Barnabas, Son Of Exhortation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7EB50-4BB3-8AE6-20A0-17DDECDC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68" y="1357162"/>
            <a:ext cx="8633861" cy="533748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What was it about Barnabas that made him such a source of comfort and encouragement to his brethren?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 </a:t>
            </a:r>
            <a:r>
              <a:rPr lang="en-US" sz="3200" b="1" u="sng" dirty="0"/>
              <a:t>Barnabas Set Many Godly Examples</a:t>
            </a:r>
            <a:r>
              <a:rPr lang="en-US" sz="3200" b="1" dirty="0"/>
              <a:t>.</a:t>
            </a:r>
          </a:p>
          <a:p>
            <a:pPr marL="400050" lvl="1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An Example In Trustworthiness.</a:t>
            </a:r>
            <a:r>
              <a:rPr lang="en-US" sz="2800" b="1" dirty="0"/>
              <a:t> </a:t>
            </a:r>
            <a:r>
              <a:rPr lang="en-US" sz="2800" dirty="0"/>
              <a:t>Acts 11:22-23, 30; 13:2; 15:2.</a:t>
            </a:r>
          </a:p>
          <a:p>
            <a:pPr marL="857250" lvl="1" indent="-457200"/>
            <a:r>
              <a:rPr lang="en-US" sz="2800" dirty="0"/>
              <a:t>Time and again, when a work needed to be accomplished, Barnabas was the man!</a:t>
            </a:r>
          </a:p>
          <a:p>
            <a:pPr marL="857250" lvl="1" indent="-457200"/>
            <a:r>
              <a:rPr lang="en-US" sz="2800" dirty="0"/>
              <a:t>cf. Acts 14:14 – He was </a:t>
            </a:r>
            <a:r>
              <a:rPr lang="en-US" sz="2800" i="1" dirty="0"/>
              <a:t>“one sent.”</a:t>
            </a:r>
            <a:r>
              <a:rPr lang="en-US" sz="2800" dirty="0"/>
              <a:t> He could be trusted!</a:t>
            </a:r>
          </a:p>
          <a:p>
            <a:pPr marL="857250" lvl="1" indent="-457200"/>
            <a:r>
              <a:rPr lang="en-US" sz="2800" dirty="0"/>
              <a:t>Philippians 2:21-22 – Aptly apply to Barnabas! </a:t>
            </a:r>
            <a:br>
              <a:rPr lang="en-US" sz="2800" dirty="0"/>
            </a:br>
            <a:r>
              <a:rPr lang="en-US" sz="2800" dirty="0"/>
              <a:t>Let us follow this example!</a:t>
            </a:r>
          </a:p>
        </p:txBody>
      </p:sp>
    </p:spTree>
    <p:extLst>
      <p:ext uri="{BB962C8B-B14F-4D97-AF65-F5344CB8AC3E}">
        <p14:creationId xmlns:p14="http://schemas.microsoft.com/office/powerpoint/2010/main" val="125045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E1A4-1DE9-77ED-B602-2FADEF664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206" y="357858"/>
            <a:ext cx="6859587" cy="585418"/>
          </a:xfrm>
        </p:spPr>
        <p:txBody>
          <a:bodyPr>
            <a:spAutoFit/>
          </a:bodyPr>
          <a:lstStyle/>
          <a:p>
            <a:r>
              <a:rPr lang="en-US" dirty="0"/>
              <a:t>Barnabas, Son Of Exhortation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7EB50-4BB3-8AE6-20A0-17DDECDC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262892"/>
            <a:ext cx="8983745" cy="557755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700" b="1" dirty="0">
                <a:solidFill>
                  <a:srgbClr val="FF0000"/>
                </a:solidFill>
              </a:rPr>
              <a:t>What was it about Barnabas that made him such a source of comfort and encouragement to his brethren?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700" dirty="0"/>
              <a:t> </a:t>
            </a:r>
            <a:r>
              <a:rPr lang="en-US" sz="2700" b="1" u="sng" dirty="0"/>
              <a:t>Barnabas Set Many Godly Examples.</a:t>
            </a:r>
          </a:p>
          <a:p>
            <a:pPr marL="0" indent="0">
              <a:buNone/>
            </a:pPr>
            <a:r>
              <a:rPr lang="en-US" sz="2700" b="1" dirty="0">
                <a:solidFill>
                  <a:srgbClr val="FF0000"/>
                </a:solidFill>
              </a:rPr>
              <a:t>An Example In Promoting Unity Among Brethren –</a:t>
            </a:r>
            <a:br>
              <a:rPr lang="en-US" sz="2700" b="1" dirty="0">
                <a:solidFill>
                  <a:srgbClr val="FF0000"/>
                </a:solidFill>
              </a:rPr>
            </a:br>
            <a:r>
              <a:rPr lang="en-US" sz="2700" b="1" dirty="0">
                <a:solidFill>
                  <a:srgbClr val="FF0000"/>
                </a:solidFill>
              </a:rPr>
              <a:t>Acts 9:26-28; 11:19-23.</a:t>
            </a:r>
          </a:p>
          <a:p>
            <a:pPr marL="857250" lvl="1" indent="-457200"/>
            <a:r>
              <a:rPr lang="en-US" sz="2700" dirty="0"/>
              <a:t>Acts 9:26-28 – Used truth to achieve it.</a:t>
            </a:r>
          </a:p>
          <a:p>
            <a:pPr marL="857250" lvl="1" indent="-457200"/>
            <a:r>
              <a:rPr lang="en-US" sz="2700" dirty="0"/>
              <a:t>Acts 11:19-23 – Taught gospel to secure it.</a:t>
            </a:r>
          </a:p>
          <a:p>
            <a:pPr marL="857250" lvl="1" indent="-457200"/>
            <a:r>
              <a:rPr lang="en-US" sz="2700" dirty="0"/>
              <a:t>Acts 15:1-2 – Would not compromise truth for peace/unity/fellowship. (cf. Galatians 2:13)</a:t>
            </a:r>
          </a:p>
          <a:p>
            <a:pPr marL="857250" lvl="1" indent="-457200"/>
            <a:r>
              <a:rPr lang="en-US" sz="2700" dirty="0"/>
              <a:t>Acts 15:36-39 – Would go separate ways over a matter of judgment rather than cause lasting damage</a:t>
            </a:r>
            <a:br>
              <a:rPr lang="en-US" sz="2700" dirty="0"/>
            </a:br>
            <a:r>
              <a:rPr lang="en-US" sz="2700" dirty="0"/>
              <a:t>(cf. 1 Corinthians 9:6; Colossians 4:10).</a:t>
            </a:r>
          </a:p>
        </p:txBody>
      </p:sp>
    </p:spTree>
    <p:extLst>
      <p:ext uri="{BB962C8B-B14F-4D97-AF65-F5344CB8AC3E}">
        <p14:creationId xmlns:p14="http://schemas.microsoft.com/office/powerpoint/2010/main" val="258151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E1A4-1DE9-77ED-B602-2FADEF664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206" y="357858"/>
            <a:ext cx="6859587" cy="585418"/>
          </a:xfrm>
        </p:spPr>
        <p:txBody>
          <a:bodyPr>
            <a:spAutoFit/>
          </a:bodyPr>
          <a:lstStyle/>
          <a:p>
            <a:r>
              <a:rPr lang="en-US" dirty="0"/>
              <a:t>Barnabas, Son Of Exhortation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7EB50-4BB3-8AE6-20A0-17DDECDC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68" y="1357162"/>
            <a:ext cx="8633861" cy="466037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What was it about Barnabas that made him such a source of comfort and encouragement to his brethren?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 </a:t>
            </a:r>
            <a:r>
              <a:rPr lang="en-US" sz="3200" b="1" u="sng" dirty="0"/>
              <a:t>Barnabas Set Many Godly Examples.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An Example Of Repentance. Galatians 2:13; 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1 Corinthian 9:6.</a:t>
            </a:r>
          </a:p>
          <a:p>
            <a:pPr marL="857250" lvl="1" indent="-457200"/>
            <a:r>
              <a:rPr lang="en-US" sz="3000" dirty="0"/>
              <a:t>Wasn’t sinless, but was a humble man!</a:t>
            </a:r>
          </a:p>
          <a:p>
            <a:pPr marL="857250" lvl="1" indent="-457200"/>
            <a:r>
              <a:rPr lang="en-US" sz="3000" dirty="0"/>
              <a:t>1 Corinthians 9:6 – Clearly, he repented, or Paul would not have commended his conduct on this later occasion!</a:t>
            </a:r>
          </a:p>
        </p:txBody>
      </p:sp>
    </p:spTree>
    <p:extLst>
      <p:ext uri="{BB962C8B-B14F-4D97-AF65-F5344CB8AC3E}">
        <p14:creationId xmlns:p14="http://schemas.microsoft.com/office/powerpoint/2010/main" val="141021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9">
  <a:themeElements>
    <a:clrScheme name="Default Desig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Custom 1">
      <a:majorFont>
        <a:latin typeface="Times New Roman MT Extra Bol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2060"/>
            </a:solidFill>
            <a:latin typeface="Arial Narrow" pitchFamily="34" charset="0"/>
          </a:defRPr>
        </a:defPPr>
      </a:lstStyle>
    </a:txDef>
  </a:objectDefaults>
  <a:extraClrSchemeLst>
    <a:extraClrScheme>
      <a:clrScheme name="Default Desig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9" id="{49F259FB-4D6A-4BEA-8EEF-55127FBD759D}" vid="{41BFBA8E-E011-4330-80E3-7598EC353C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Theme19</Template>
  <TotalTime>92</TotalTime>
  <Words>853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Times New Roman MT Extra Bold</vt:lpstr>
      <vt:lpstr>Wingdings</vt:lpstr>
      <vt:lpstr>Theme19</vt:lpstr>
      <vt:lpstr>Barnabas, Son Of Exhortation</vt:lpstr>
      <vt:lpstr>Barnabas, Son Of Exhortation</vt:lpstr>
      <vt:lpstr>Barnabas, Son Of Exhortation</vt:lpstr>
      <vt:lpstr>Barnabas, Son Of Exhortation</vt:lpstr>
      <vt:lpstr>Barnabas, Son Of Exhortation</vt:lpstr>
      <vt:lpstr>Barnabas, Son Of Exhortation</vt:lpstr>
      <vt:lpstr>Barnabas, Son Of Exhortation</vt:lpstr>
      <vt:lpstr>Barnabas, Son Of Exhortation</vt:lpstr>
      <vt:lpstr>Barnabas, Son Of Exhortation</vt:lpstr>
      <vt:lpstr>Barnabas, Son Of Exhortation</vt:lpstr>
      <vt:lpstr>Barnabas, Son Of Consolation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BARNABAS, SON OF CONSOLATION</dc:title>
  <dc:creator>mgalloway2715@gmail.com</dc:creator>
  <cp:lastModifiedBy>Richard Lidh</cp:lastModifiedBy>
  <cp:revision>10</cp:revision>
  <cp:lastPrinted>2023-02-17T19:02:43Z</cp:lastPrinted>
  <dcterms:created xsi:type="dcterms:W3CDTF">2023-02-11T16:33:17Z</dcterms:created>
  <dcterms:modified xsi:type="dcterms:W3CDTF">2023-02-17T19:02:57Z</dcterms:modified>
</cp:coreProperties>
</file>